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59" r:id="rId6"/>
    <p:sldId id="260" r:id="rId7"/>
    <p:sldId id="274" r:id="rId8"/>
    <p:sldId id="261" r:id="rId9"/>
    <p:sldId id="262" r:id="rId10"/>
    <p:sldId id="263" r:id="rId11"/>
    <p:sldId id="264" r:id="rId12"/>
    <p:sldId id="265" r:id="rId13"/>
    <p:sldId id="266" r:id="rId14"/>
    <p:sldId id="268" r:id="rId15"/>
    <p:sldId id="267" r:id="rId16"/>
    <p:sldId id="269" r:id="rId17"/>
    <p:sldId id="275" r:id="rId18"/>
    <p:sldId id="270" r:id="rId19"/>
    <p:sldId id="271" r:id="rId20"/>
    <p:sldId id="272" r:id="rId21"/>
    <p:sldId id="276"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CCBB-966E-4D7D-BB6B-827721043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7321C-A32C-4BED-82D5-1A845C736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0E7F48-1288-41AC-B694-10FF3E703284}"/>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A9491E3B-C877-4835-BC4E-BFA4BF8CC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24A09-49B8-4E2C-A9A7-DDAE4F68D70C}"/>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28676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E6B9-D4F9-4458-871F-8E2B4B7CB1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4A12F-0148-4616-A4CC-CED999148A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A601F-EB95-4F25-9B20-700F64B0027A}"/>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61012DB3-81C7-40E8-BE11-E1FB437FA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D7FFE-6853-49A6-925C-2182F988FAB6}"/>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211005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48D14D-FC04-4A30-91EB-83E91D400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F9E48-BAAF-4CAA-8E17-70D9A2E385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13508-E075-4D63-B1CF-8247F84C9616}"/>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D49C257C-DAA5-48B1-924E-654E8DDE3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4098A-DCF4-4396-ABEC-96E9049568FD}"/>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139210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FAC6-2F6F-4808-95B5-89D4B0B3F6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B344A-6E7C-41DB-8BC9-2E96D9A623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38857-1841-4550-942D-BC12459DD0EB}"/>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CDA94B44-EB21-445B-9707-F5598E4A5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66A92-FCF1-4111-90C4-1C83FF31C8AE}"/>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192564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6800-0540-4DD8-A773-7B1E07DE8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CD1733-DE67-4AAF-8FA5-891082D62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89889D-C497-40DF-8C0E-9B1A48DD046F}"/>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EE2F1401-4E2F-4929-88C8-DCD9065B93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98861-ED02-45CF-8E0A-BB5FA0D470C3}"/>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38326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FBD2-9987-49E6-9DFA-4760295F8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9990C-740D-43BD-8D16-E68B23FFE6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9F40C5-5C04-4300-A0DF-6EF691881B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4570C5-5864-4D93-BA15-6EF2DFE0D8CD}"/>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6" name="Footer Placeholder 5">
            <a:extLst>
              <a:ext uri="{FF2B5EF4-FFF2-40B4-BE49-F238E27FC236}">
                <a16:creationId xmlns:a16="http://schemas.microsoft.com/office/drawing/2014/main" id="{20E63AAB-5D2A-4151-9103-827D59A8B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8AA5D-9367-41EB-B67C-A22B904CB468}"/>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395691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1CD4-D01A-4DF6-81F9-D90C98471E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CD5DB-6D94-4684-987B-9C316539AF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A6A092-42B8-40A6-8AB7-4A5C58A580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04687-6C63-44AF-9E38-D721A0686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244684-B545-4C62-84A1-E2E6534BA8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F50B47-AF78-45A5-9462-58223883A7EB}"/>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8" name="Footer Placeholder 7">
            <a:extLst>
              <a:ext uri="{FF2B5EF4-FFF2-40B4-BE49-F238E27FC236}">
                <a16:creationId xmlns:a16="http://schemas.microsoft.com/office/drawing/2014/main" id="{A320A8F0-4E84-462C-B66D-5B4E3B7CC8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58FB8E-9E20-4BDC-A198-0DC6F6633511}"/>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344586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09E0-3A3D-410B-8B42-52305CFDB9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24AFB0-4143-45FA-9631-273B1C5A97A9}"/>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4" name="Footer Placeholder 3">
            <a:extLst>
              <a:ext uri="{FF2B5EF4-FFF2-40B4-BE49-F238E27FC236}">
                <a16:creationId xmlns:a16="http://schemas.microsoft.com/office/drawing/2014/main" id="{3CA5E992-901E-4401-BFB7-772B337F3A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46D7B0-C519-438C-B06F-C2ACB28D8C0F}"/>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144994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069576-F6E1-4C64-B9CC-BC0F70285154}"/>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3" name="Footer Placeholder 2">
            <a:extLst>
              <a:ext uri="{FF2B5EF4-FFF2-40B4-BE49-F238E27FC236}">
                <a16:creationId xmlns:a16="http://schemas.microsoft.com/office/drawing/2014/main" id="{484BC937-D183-45EF-90F6-108D212B1B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2217F6-7381-43E7-81D4-90E889B450DE}"/>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169631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0B00-9FA8-402B-857B-000F7C672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49A1F2-8426-47EF-941B-F0F59D5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D6040-D0DD-446B-B645-19EA38298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95F705-EBD0-454B-BC16-339E1C778734}"/>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6" name="Footer Placeholder 5">
            <a:extLst>
              <a:ext uri="{FF2B5EF4-FFF2-40B4-BE49-F238E27FC236}">
                <a16:creationId xmlns:a16="http://schemas.microsoft.com/office/drawing/2014/main" id="{D73D9164-425E-453D-885E-C824B6FFE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3CA498-1E9A-4D91-B915-9D787C4E9DE3}"/>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11032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AB24-5D74-42A0-AD6E-7D216547E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028642-3E52-40AA-A95D-90F0FF5E6F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C08884-47FE-4301-AC00-22BEF017B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1D73BA-66D7-48A7-8EE9-D1E9AC657071}"/>
              </a:ext>
            </a:extLst>
          </p:cNvPr>
          <p:cNvSpPr>
            <a:spLocks noGrp="1"/>
          </p:cNvSpPr>
          <p:nvPr>
            <p:ph type="dt" sz="half" idx="10"/>
          </p:nvPr>
        </p:nvSpPr>
        <p:spPr/>
        <p:txBody>
          <a:bodyPr/>
          <a:lstStyle/>
          <a:p>
            <a:fld id="{BB979FCD-A8B6-491F-A349-B34083B2D747}" type="datetimeFigureOut">
              <a:rPr lang="en-US" smtClean="0"/>
              <a:t>12/5/2024</a:t>
            </a:fld>
            <a:endParaRPr lang="en-US"/>
          </a:p>
        </p:txBody>
      </p:sp>
      <p:sp>
        <p:nvSpPr>
          <p:cNvPr id="6" name="Footer Placeholder 5">
            <a:extLst>
              <a:ext uri="{FF2B5EF4-FFF2-40B4-BE49-F238E27FC236}">
                <a16:creationId xmlns:a16="http://schemas.microsoft.com/office/drawing/2014/main" id="{DE4882B2-5839-44AB-9B2A-B5EBAA66E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111F8-D0C0-4865-BA7B-BE7E78416417}"/>
              </a:ext>
            </a:extLst>
          </p:cNvPr>
          <p:cNvSpPr>
            <a:spLocks noGrp="1"/>
          </p:cNvSpPr>
          <p:nvPr>
            <p:ph type="sldNum" sz="quarter" idx="12"/>
          </p:nvPr>
        </p:nvSpPr>
        <p:spPr/>
        <p:txBody>
          <a:bodyPr/>
          <a:lstStyle/>
          <a:p>
            <a:fld id="{A6520A88-0798-4569-A866-B2D94004FAA5}" type="slidenum">
              <a:rPr lang="en-US" smtClean="0"/>
              <a:t>‹#›</a:t>
            </a:fld>
            <a:endParaRPr lang="en-US"/>
          </a:p>
        </p:txBody>
      </p:sp>
    </p:spTree>
    <p:extLst>
      <p:ext uri="{BB962C8B-B14F-4D97-AF65-F5344CB8AC3E}">
        <p14:creationId xmlns:p14="http://schemas.microsoft.com/office/powerpoint/2010/main" val="364525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170CC-63F2-4A16-88DD-3C30D0DE3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EB7A16-F032-41C2-B846-99DFC3B2A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4DF0B-EC10-426C-94EC-E7B9907F8B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79FCD-A8B6-491F-A349-B34083B2D747}" type="datetimeFigureOut">
              <a:rPr lang="en-US" smtClean="0"/>
              <a:t>12/5/2024</a:t>
            </a:fld>
            <a:endParaRPr lang="en-US"/>
          </a:p>
        </p:txBody>
      </p:sp>
      <p:sp>
        <p:nvSpPr>
          <p:cNvPr id="5" name="Footer Placeholder 4">
            <a:extLst>
              <a:ext uri="{FF2B5EF4-FFF2-40B4-BE49-F238E27FC236}">
                <a16:creationId xmlns:a16="http://schemas.microsoft.com/office/drawing/2014/main" id="{69EE34BF-8DD5-4865-B73E-825FB6366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F6ECE1-5C67-4F60-8BF7-D7E0A0FE0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20A88-0798-4569-A866-B2D94004FAA5}" type="slidenum">
              <a:rPr lang="en-US" smtClean="0"/>
              <a:t>‹#›</a:t>
            </a:fld>
            <a:endParaRPr lang="en-US"/>
          </a:p>
        </p:txBody>
      </p:sp>
    </p:spTree>
    <p:extLst>
      <p:ext uri="{BB962C8B-B14F-4D97-AF65-F5344CB8AC3E}">
        <p14:creationId xmlns:p14="http://schemas.microsoft.com/office/powerpoint/2010/main" val="507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E761-6500-438E-8392-105A719F7326}"/>
              </a:ext>
            </a:extLst>
          </p:cNvPr>
          <p:cNvSpPr>
            <a:spLocks noGrp="1"/>
          </p:cNvSpPr>
          <p:nvPr>
            <p:ph type="ctrTitle"/>
          </p:nvPr>
        </p:nvSpPr>
        <p:spPr>
          <a:xfrm>
            <a:off x="1524000" y="745291"/>
            <a:ext cx="9144000" cy="2387600"/>
          </a:xfrm>
        </p:spPr>
        <p:txBody>
          <a:bodyPr>
            <a:normAutofit fontScale="90000"/>
          </a:bodyPr>
          <a:lstStyle/>
          <a:p>
            <a:r>
              <a:rPr lang="en-US" b="1" dirty="0"/>
              <a:t>SALESEASE</a:t>
            </a:r>
            <a:br>
              <a:rPr lang="en-US" b="1" dirty="0"/>
            </a:br>
            <a:r>
              <a:rPr lang="en-US" b="1" dirty="0"/>
              <a:t>A web-based sales and customer management system</a:t>
            </a:r>
          </a:p>
        </p:txBody>
      </p:sp>
      <p:sp>
        <p:nvSpPr>
          <p:cNvPr id="3" name="Subtitle 2">
            <a:extLst>
              <a:ext uri="{FF2B5EF4-FFF2-40B4-BE49-F238E27FC236}">
                <a16:creationId xmlns:a16="http://schemas.microsoft.com/office/drawing/2014/main" id="{2EC02DFF-BA56-4648-8D54-3D0F8CA53AEF}"/>
              </a:ext>
            </a:extLst>
          </p:cNvPr>
          <p:cNvSpPr>
            <a:spLocks noGrp="1"/>
          </p:cNvSpPr>
          <p:nvPr>
            <p:ph type="subTitle" idx="1"/>
          </p:nvPr>
        </p:nvSpPr>
        <p:spPr>
          <a:xfrm>
            <a:off x="1608842" y="4054525"/>
            <a:ext cx="9144000" cy="1101937"/>
          </a:xfrm>
        </p:spPr>
        <p:txBody>
          <a:bodyPr/>
          <a:lstStyle/>
          <a:p>
            <a:pPr algn="r"/>
            <a:r>
              <a:rPr lang="en-US" dirty="0"/>
              <a:t>By Bishal Somare and Pranish Sris</a:t>
            </a:r>
          </a:p>
          <a:p>
            <a:pPr algn="r"/>
            <a:r>
              <a:rPr lang="en-US" dirty="0"/>
              <a:t>Supervisor: Suraj </a:t>
            </a:r>
            <a:r>
              <a:rPr lang="en-US" dirty="0" err="1"/>
              <a:t>Khattri</a:t>
            </a:r>
            <a:r>
              <a:rPr lang="en-US" dirty="0"/>
              <a:t>  </a:t>
            </a:r>
          </a:p>
        </p:txBody>
      </p:sp>
    </p:spTree>
    <p:extLst>
      <p:ext uri="{BB962C8B-B14F-4D97-AF65-F5344CB8AC3E}">
        <p14:creationId xmlns:p14="http://schemas.microsoft.com/office/powerpoint/2010/main" val="2745936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3375-5D3D-4A09-9629-DDA07053BF31}"/>
              </a:ext>
            </a:extLst>
          </p:cNvPr>
          <p:cNvSpPr>
            <a:spLocks noGrp="1"/>
          </p:cNvSpPr>
          <p:nvPr>
            <p:ph type="title"/>
          </p:nvPr>
        </p:nvSpPr>
        <p:spPr>
          <a:xfrm>
            <a:off x="838200" y="518916"/>
            <a:ext cx="10515600" cy="1325563"/>
          </a:xfrm>
        </p:spPr>
        <p:txBody>
          <a:bodyPr/>
          <a:lstStyle/>
          <a:p>
            <a:r>
              <a:rPr lang="en-US" b="1" u="sng" spc="300" dirty="0"/>
              <a:t>Study of Existing System</a:t>
            </a:r>
          </a:p>
        </p:txBody>
      </p:sp>
      <p:sp>
        <p:nvSpPr>
          <p:cNvPr id="3" name="Content Placeholder 2">
            <a:extLst>
              <a:ext uri="{FF2B5EF4-FFF2-40B4-BE49-F238E27FC236}">
                <a16:creationId xmlns:a16="http://schemas.microsoft.com/office/drawing/2014/main" id="{90869D9C-AE18-4FCF-A8D0-705E73BA8B41}"/>
              </a:ext>
            </a:extLst>
          </p:cNvPr>
          <p:cNvSpPr>
            <a:spLocks noGrp="1"/>
          </p:cNvSpPr>
          <p:nvPr>
            <p:ph idx="1"/>
          </p:nvPr>
        </p:nvSpPr>
        <p:spPr>
          <a:xfrm>
            <a:off x="838200" y="1637090"/>
            <a:ext cx="11199829" cy="4594028"/>
          </a:xfrm>
        </p:spPr>
        <p:txBody>
          <a:bodyPr>
            <a:noAutofit/>
          </a:bodyPr>
          <a:lstStyle/>
          <a:p>
            <a:r>
              <a:rPr lang="en-US" sz="3600" dirty="0"/>
              <a:t>Salesforce is a leading customer relationship management (CRM) platform, focusing on sales automation, marketing, and customer service. It offers customizability and advanced analytics for businesses </a:t>
            </a:r>
          </a:p>
          <a:p>
            <a:r>
              <a:rPr lang="en-US" sz="3600" dirty="0"/>
              <a:t>Zoho CRM from Zoho is a cloud-based customer relationship management (CRM) platform to manage the sales, marketing and customer support facets of business-to-business (B2B) and business-to-customer (B2C) (</a:t>
            </a:r>
            <a:r>
              <a:rPr lang="en-US" sz="3600" dirty="0" err="1"/>
              <a:t>Houpes</a:t>
            </a:r>
            <a:r>
              <a:rPr lang="en-US" sz="3600" dirty="0"/>
              <a:t>, 2015).</a:t>
            </a:r>
          </a:p>
        </p:txBody>
      </p:sp>
    </p:spTree>
    <p:extLst>
      <p:ext uri="{BB962C8B-B14F-4D97-AF65-F5344CB8AC3E}">
        <p14:creationId xmlns:p14="http://schemas.microsoft.com/office/powerpoint/2010/main" val="48455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DC91-2927-17BD-972A-90851D418738}"/>
              </a:ext>
            </a:extLst>
          </p:cNvPr>
          <p:cNvSpPr>
            <a:spLocks noGrp="1"/>
          </p:cNvSpPr>
          <p:nvPr>
            <p:ph type="title"/>
          </p:nvPr>
        </p:nvSpPr>
        <p:spPr>
          <a:xfrm>
            <a:off x="838200" y="365125"/>
            <a:ext cx="10515600" cy="879213"/>
          </a:xfrm>
        </p:spPr>
        <p:txBody>
          <a:bodyPr/>
          <a:lstStyle/>
          <a:p>
            <a:r>
              <a:rPr lang="en-US" b="1" u="sng" spc="300" dirty="0"/>
              <a:t>Requirement Analysis </a:t>
            </a:r>
          </a:p>
        </p:txBody>
      </p:sp>
      <p:sp>
        <p:nvSpPr>
          <p:cNvPr id="3" name="Content Placeholder 2">
            <a:extLst>
              <a:ext uri="{FF2B5EF4-FFF2-40B4-BE49-F238E27FC236}">
                <a16:creationId xmlns:a16="http://schemas.microsoft.com/office/drawing/2014/main" id="{6E9615C4-2484-1E8C-086D-026F7FC79118}"/>
              </a:ext>
            </a:extLst>
          </p:cNvPr>
          <p:cNvSpPr>
            <a:spLocks noGrp="1"/>
          </p:cNvSpPr>
          <p:nvPr>
            <p:ph idx="1"/>
          </p:nvPr>
        </p:nvSpPr>
        <p:spPr>
          <a:xfrm>
            <a:off x="838200" y="1102936"/>
            <a:ext cx="10515600" cy="5467546"/>
          </a:xfrm>
        </p:spPr>
        <p:txBody>
          <a:bodyPr>
            <a:noAutofit/>
          </a:bodyPr>
          <a:lstStyle/>
          <a:p>
            <a:r>
              <a:rPr lang="en-US" sz="3200" b="1" dirty="0"/>
              <a:t>Functional Requirements </a:t>
            </a:r>
          </a:p>
          <a:p>
            <a:pPr>
              <a:buFont typeface="Wingdings" panose="05000000000000000000" pitchFamily="2" charset="2"/>
              <a:buChar char="Ø"/>
            </a:pPr>
            <a:r>
              <a:rPr lang="en-US" sz="3200" dirty="0"/>
              <a:t>Admin can registered sales admin and inventory admin. </a:t>
            </a:r>
          </a:p>
          <a:p>
            <a:pPr>
              <a:buFont typeface="Wingdings" panose="05000000000000000000" pitchFamily="2" charset="2"/>
              <a:buChar char="Ø"/>
            </a:pPr>
            <a:r>
              <a:rPr lang="en-US" sz="3200" dirty="0"/>
              <a:t>Secure login for users (admin and staffs).</a:t>
            </a:r>
          </a:p>
          <a:p>
            <a:pPr>
              <a:buFont typeface="Wingdings" panose="05000000000000000000" pitchFamily="2" charset="2"/>
              <a:buChar char="Ø"/>
            </a:pPr>
            <a:r>
              <a:rPr lang="en-US" sz="3200" dirty="0"/>
              <a:t>Inventory admin can track real-time inventory levels. </a:t>
            </a:r>
          </a:p>
          <a:p>
            <a:pPr>
              <a:buFont typeface="Wingdings" panose="05000000000000000000" pitchFamily="2" charset="2"/>
              <a:buChar char="Ø"/>
            </a:pPr>
            <a:r>
              <a:rPr lang="en-US" sz="3200" dirty="0"/>
              <a:t>Admin and inventory admin can manage inventory. </a:t>
            </a:r>
          </a:p>
          <a:p>
            <a:pPr>
              <a:buFont typeface="Wingdings" panose="05000000000000000000" pitchFamily="2" charset="2"/>
              <a:buChar char="Ø"/>
            </a:pPr>
            <a:r>
              <a:rPr lang="en-US" sz="3200" dirty="0"/>
              <a:t>System will notify the admin when stock reach ROL.</a:t>
            </a:r>
          </a:p>
          <a:p>
            <a:pPr>
              <a:buFont typeface="Wingdings" panose="05000000000000000000" pitchFamily="2" charset="2"/>
              <a:buChar char="Ø"/>
            </a:pPr>
            <a:r>
              <a:rPr lang="en-US" sz="3200" dirty="0"/>
              <a:t>Admin and sales admin can view the sales history of customer and products. </a:t>
            </a:r>
          </a:p>
          <a:p>
            <a:pPr>
              <a:buFont typeface="Wingdings" panose="05000000000000000000" pitchFamily="2" charset="2"/>
              <a:buChar char="Ø"/>
            </a:pPr>
            <a:r>
              <a:rPr lang="en-US" sz="3200" dirty="0"/>
              <a:t>Admin and sales admin can manage customer information. </a:t>
            </a:r>
          </a:p>
          <a:p>
            <a:pPr>
              <a:buFont typeface="Wingdings" panose="05000000000000000000" pitchFamily="2" charset="2"/>
              <a:buChar char="Ø"/>
            </a:pPr>
            <a:r>
              <a:rPr lang="en-US" sz="3200" dirty="0"/>
              <a:t>Admin and inventory admin can manage vendor. </a:t>
            </a:r>
          </a:p>
        </p:txBody>
      </p:sp>
    </p:spTree>
    <p:extLst>
      <p:ext uri="{BB962C8B-B14F-4D97-AF65-F5344CB8AC3E}">
        <p14:creationId xmlns:p14="http://schemas.microsoft.com/office/powerpoint/2010/main" val="139329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E35940-206A-9D70-D5B6-BFB3F1C27279}"/>
              </a:ext>
            </a:extLst>
          </p:cNvPr>
          <p:cNvSpPr>
            <a:spLocks noGrp="1"/>
          </p:cNvSpPr>
          <p:nvPr>
            <p:ph idx="1"/>
          </p:nvPr>
        </p:nvSpPr>
        <p:spPr>
          <a:xfrm>
            <a:off x="1894002" y="1715244"/>
            <a:ext cx="7768472" cy="4351338"/>
          </a:xfrm>
        </p:spPr>
        <p:txBody>
          <a:bodyPr/>
          <a:lstStyle/>
          <a:p>
            <a:r>
              <a:rPr lang="en-US" sz="3600" b="1" dirty="0"/>
              <a:t>Non-functional Requirements </a:t>
            </a:r>
          </a:p>
          <a:p>
            <a:pPr>
              <a:buFont typeface="Wingdings" panose="05000000000000000000" pitchFamily="2" charset="2"/>
              <a:buChar char="Ø"/>
            </a:pPr>
            <a:r>
              <a:rPr lang="en-US" sz="3600" dirty="0"/>
              <a:t>Performance </a:t>
            </a:r>
          </a:p>
          <a:p>
            <a:pPr>
              <a:buFont typeface="Wingdings" panose="05000000000000000000" pitchFamily="2" charset="2"/>
              <a:buChar char="Ø"/>
            </a:pPr>
            <a:r>
              <a:rPr lang="en-US" sz="3600" dirty="0"/>
              <a:t>Security </a:t>
            </a:r>
          </a:p>
          <a:p>
            <a:pPr>
              <a:buFont typeface="Wingdings" panose="05000000000000000000" pitchFamily="2" charset="2"/>
              <a:buChar char="Ø"/>
            </a:pPr>
            <a:r>
              <a:rPr lang="en-US" sz="3600" dirty="0"/>
              <a:t>Usability</a:t>
            </a:r>
          </a:p>
          <a:p>
            <a:pPr>
              <a:buFont typeface="Wingdings" panose="05000000000000000000" pitchFamily="2" charset="2"/>
              <a:buChar char="Ø"/>
            </a:pPr>
            <a:r>
              <a:rPr lang="en-US" sz="3600" dirty="0"/>
              <a:t>Maintainability </a:t>
            </a:r>
          </a:p>
          <a:p>
            <a:pPr>
              <a:buFont typeface="Wingdings" panose="05000000000000000000" pitchFamily="2" charset="2"/>
              <a:buChar char="Ø"/>
            </a:pPr>
            <a:r>
              <a:rPr lang="en-US" sz="3600" dirty="0"/>
              <a:t>Reliability </a:t>
            </a:r>
          </a:p>
          <a:p>
            <a:endParaRPr lang="en-US" dirty="0"/>
          </a:p>
        </p:txBody>
      </p:sp>
    </p:spTree>
    <p:extLst>
      <p:ext uri="{BB962C8B-B14F-4D97-AF65-F5344CB8AC3E}">
        <p14:creationId xmlns:p14="http://schemas.microsoft.com/office/powerpoint/2010/main" val="69527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20B0-108F-ECD0-E96F-A25EEF1AF3D6}"/>
              </a:ext>
            </a:extLst>
          </p:cNvPr>
          <p:cNvSpPr>
            <a:spLocks noGrp="1"/>
          </p:cNvSpPr>
          <p:nvPr>
            <p:ph type="title"/>
          </p:nvPr>
        </p:nvSpPr>
        <p:spPr>
          <a:xfrm>
            <a:off x="838200" y="1107649"/>
            <a:ext cx="10515600" cy="1325563"/>
          </a:xfrm>
        </p:spPr>
        <p:txBody>
          <a:bodyPr/>
          <a:lstStyle/>
          <a:p>
            <a:r>
              <a:rPr lang="en-US" b="1" u="sng" spc="300" dirty="0"/>
              <a:t>Feasibility Analysis</a:t>
            </a:r>
          </a:p>
        </p:txBody>
      </p:sp>
      <p:sp>
        <p:nvSpPr>
          <p:cNvPr id="3" name="Content Placeholder 2">
            <a:extLst>
              <a:ext uri="{FF2B5EF4-FFF2-40B4-BE49-F238E27FC236}">
                <a16:creationId xmlns:a16="http://schemas.microsoft.com/office/drawing/2014/main" id="{809DD33F-458D-4E6C-BC2B-957D303740DF}"/>
              </a:ext>
            </a:extLst>
          </p:cNvPr>
          <p:cNvSpPr>
            <a:spLocks noGrp="1"/>
          </p:cNvSpPr>
          <p:nvPr>
            <p:ph idx="1"/>
          </p:nvPr>
        </p:nvSpPr>
        <p:spPr>
          <a:xfrm>
            <a:off x="838200" y="2575170"/>
            <a:ext cx="10515600" cy="3175181"/>
          </a:xfrm>
        </p:spPr>
        <p:txBody>
          <a:bodyPr>
            <a:normAutofit/>
          </a:bodyPr>
          <a:lstStyle/>
          <a:p>
            <a:r>
              <a:rPr lang="en-US" sz="3200" b="1" dirty="0"/>
              <a:t>Technical Feasibility </a:t>
            </a:r>
          </a:p>
          <a:p>
            <a:pPr>
              <a:buFont typeface="Wingdings" panose="05000000000000000000" pitchFamily="2" charset="2"/>
              <a:buChar char="Ø"/>
            </a:pPr>
            <a:r>
              <a:rPr lang="en-US" sz="3200" dirty="0"/>
              <a:t>Optimizing processing time for tasks ensures a responsive and smooth user experience. </a:t>
            </a:r>
          </a:p>
          <a:p>
            <a:pPr>
              <a:buFont typeface="Wingdings" panose="05000000000000000000" pitchFamily="2" charset="2"/>
              <a:buChar char="Ø"/>
            </a:pPr>
            <a:r>
              <a:rPr lang="en-US" sz="3200" dirty="0"/>
              <a:t>Designed for maintainability with clear documentation and modular components, enabling easy updates and troubleshooting. </a:t>
            </a:r>
          </a:p>
        </p:txBody>
      </p:sp>
    </p:spTree>
    <p:extLst>
      <p:ext uri="{BB962C8B-B14F-4D97-AF65-F5344CB8AC3E}">
        <p14:creationId xmlns:p14="http://schemas.microsoft.com/office/powerpoint/2010/main" val="179263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43926-3EDC-5564-DB2A-67AE01ECE8E5}"/>
              </a:ext>
            </a:extLst>
          </p:cNvPr>
          <p:cNvSpPr>
            <a:spLocks noGrp="1"/>
          </p:cNvSpPr>
          <p:nvPr>
            <p:ph idx="1"/>
          </p:nvPr>
        </p:nvSpPr>
        <p:spPr>
          <a:xfrm>
            <a:off x="989029" y="1599382"/>
            <a:ext cx="10515600" cy="4351338"/>
          </a:xfrm>
        </p:spPr>
        <p:txBody>
          <a:bodyPr/>
          <a:lstStyle/>
          <a:p>
            <a:r>
              <a:rPr lang="en-US" sz="4000" b="1" dirty="0"/>
              <a:t>Operational Feasibility</a:t>
            </a:r>
          </a:p>
          <a:p>
            <a:pPr>
              <a:buFont typeface="Wingdings" panose="05000000000000000000" pitchFamily="2" charset="2"/>
              <a:buChar char="Ø"/>
            </a:pPr>
            <a:r>
              <a:rPr lang="en-US" sz="3600" dirty="0"/>
              <a:t>The system is designed with a fully GUI-based interface, ensuring ease of use for all types of user, including non-technical staff. </a:t>
            </a:r>
          </a:p>
          <a:p>
            <a:pPr>
              <a:buFont typeface="Wingdings" panose="05000000000000000000" pitchFamily="2" charset="2"/>
              <a:buChar char="Ø"/>
            </a:pPr>
            <a:r>
              <a:rPr lang="en-US" sz="3600" dirty="0"/>
              <a:t>The system automates repetitive tasks such as data management, reducing manual effort and improving operational efficiency.</a:t>
            </a:r>
          </a:p>
          <a:p>
            <a:endParaRPr lang="en-US" dirty="0"/>
          </a:p>
        </p:txBody>
      </p:sp>
    </p:spTree>
    <p:extLst>
      <p:ext uri="{BB962C8B-B14F-4D97-AF65-F5344CB8AC3E}">
        <p14:creationId xmlns:p14="http://schemas.microsoft.com/office/powerpoint/2010/main" val="28501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20AAC-7B96-FE20-C36D-FFA044AB8D3D}"/>
              </a:ext>
            </a:extLst>
          </p:cNvPr>
          <p:cNvSpPr>
            <a:spLocks noGrp="1"/>
          </p:cNvSpPr>
          <p:nvPr>
            <p:ph idx="1"/>
          </p:nvPr>
        </p:nvSpPr>
        <p:spPr>
          <a:xfrm>
            <a:off x="1055016" y="2333903"/>
            <a:ext cx="10515600" cy="2793509"/>
          </a:xfrm>
        </p:spPr>
        <p:txBody>
          <a:bodyPr/>
          <a:lstStyle/>
          <a:p>
            <a:r>
              <a:rPr lang="en-US" sz="4000" b="1" dirty="0"/>
              <a:t>Economic Feasibility</a:t>
            </a:r>
          </a:p>
          <a:p>
            <a:pPr>
              <a:buFont typeface="Wingdings" panose="05000000000000000000" pitchFamily="2" charset="2"/>
              <a:buChar char="Ø"/>
            </a:pPr>
            <a:r>
              <a:rPr lang="en-US" sz="4000" dirty="0"/>
              <a:t>The project leverages open-source technologies, reducing licensing costs. </a:t>
            </a:r>
          </a:p>
          <a:p>
            <a:pPr>
              <a:buFont typeface="Wingdings" panose="05000000000000000000" pitchFamily="2" charset="2"/>
              <a:buChar char="Ø"/>
            </a:pPr>
            <a:r>
              <a:rPr lang="en-US" sz="4000" dirty="0"/>
              <a:t>Minimal hardware investment is required.</a:t>
            </a:r>
            <a:endParaRPr lang="en-US" sz="4000" b="1" dirty="0"/>
          </a:p>
          <a:p>
            <a:endParaRPr lang="en-US" dirty="0"/>
          </a:p>
        </p:txBody>
      </p:sp>
    </p:spTree>
    <p:extLst>
      <p:ext uri="{BB962C8B-B14F-4D97-AF65-F5344CB8AC3E}">
        <p14:creationId xmlns:p14="http://schemas.microsoft.com/office/powerpoint/2010/main" val="408384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FEC0-F155-068B-1BE2-EFCC646633B3}"/>
              </a:ext>
            </a:extLst>
          </p:cNvPr>
          <p:cNvSpPr>
            <a:spLocks noGrp="1"/>
          </p:cNvSpPr>
          <p:nvPr>
            <p:ph type="title"/>
          </p:nvPr>
        </p:nvSpPr>
        <p:spPr>
          <a:xfrm>
            <a:off x="1304825" y="506314"/>
            <a:ext cx="8814848" cy="1177909"/>
          </a:xfrm>
        </p:spPr>
        <p:txBody>
          <a:bodyPr/>
          <a:lstStyle/>
          <a:p>
            <a:r>
              <a:rPr lang="en-US" b="1" u="sng" spc="300" dirty="0"/>
              <a:t>Tools Used</a:t>
            </a:r>
          </a:p>
        </p:txBody>
      </p:sp>
      <p:sp>
        <p:nvSpPr>
          <p:cNvPr id="3" name="Content Placeholder 2">
            <a:extLst>
              <a:ext uri="{FF2B5EF4-FFF2-40B4-BE49-F238E27FC236}">
                <a16:creationId xmlns:a16="http://schemas.microsoft.com/office/drawing/2014/main" id="{2CF3D408-CA64-8BF7-1E55-662D2835F41A}"/>
              </a:ext>
            </a:extLst>
          </p:cNvPr>
          <p:cNvSpPr>
            <a:spLocks noGrp="1"/>
          </p:cNvSpPr>
          <p:nvPr>
            <p:ph idx="1"/>
          </p:nvPr>
        </p:nvSpPr>
        <p:spPr>
          <a:xfrm>
            <a:off x="1304825" y="1523967"/>
            <a:ext cx="8565039" cy="4961673"/>
          </a:xfrm>
        </p:spPr>
        <p:txBody>
          <a:bodyPr>
            <a:normAutofit fontScale="25000" lnSpcReduction="20000"/>
          </a:bodyPr>
          <a:lstStyle/>
          <a:p>
            <a:pPr marL="0" indent="0">
              <a:buNone/>
            </a:pPr>
            <a:endParaRPr lang="en-US" dirty="0"/>
          </a:p>
          <a:p>
            <a:pPr marL="0" indent="0">
              <a:buNone/>
            </a:pPr>
            <a:r>
              <a:rPr lang="en-US" sz="11200" b="1" dirty="0"/>
              <a:t>Frontend </a:t>
            </a:r>
          </a:p>
          <a:p>
            <a:pPr marL="0" indent="0">
              <a:buNone/>
            </a:pPr>
            <a:r>
              <a:rPr lang="en-US" sz="11200" dirty="0"/>
              <a:t>• HTML5, CSS, Bootstrap, AJAX, JavaScript 5.5.2. </a:t>
            </a:r>
          </a:p>
          <a:p>
            <a:pPr marL="0" indent="0">
              <a:buNone/>
            </a:pPr>
            <a:r>
              <a:rPr lang="en-US" sz="11200" b="1" dirty="0"/>
              <a:t>Backend </a:t>
            </a:r>
          </a:p>
          <a:p>
            <a:pPr marL="0" indent="0">
              <a:buNone/>
            </a:pPr>
            <a:r>
              <a:rPr lang="en-US" sz="11200" dirty="0"/>
              <a:t>• Django(Python) </a:t>
            </a:r>
          </a:p>
          <a:p>
            <a:pPr marL="0" indent="0">
              <a:buNone/>
            </a:pPr>
            <a:r>
              <a:rPr lang="en-US" sz="11200" b="1" dirty="0"/>
              <a:t>Database  </a:t>
            </a:r>
          </a:p>
          <a:p>
            <a:pPr marL="0" indent="0">
              <a:buNone/>
            </a:pPr>
            <a:r>
              <a:rPr lang="en-US" sz="11200" dirty="0"/>
              <a:t>• MySQL </a:t>
            </a:r>
          </a:p>
          <a:p>
            <a:pPr marL="0" indent="0">
              <a:buNone/>
            </a:pPr>
            <a:r>
              <a:rPr lang="en-US" sz="11200" b="1" dirty="0"/>
              <a:t>IDE For Development</a:t>
            </a:r>
          </a:p>
          <a:p>
            <a:pPr marL="0" indent="0">
              <a:buNone/>
            </a:pPr>
            <a:r>
              <a:rPr lang="en-US" sz="11200" dirty="0"/>
              <a:t>• Visual Studio Code</a:t>
            </a:r>
          </a:p>
          <a:p>
            <a:pPr marL="0" indent="0">
              <a:buNone/>
            </a:pPr>
            <a:r>
              <a:rPr lang="en-US" sz="11200" b="1" dirty="0"/>
              <a:t>Version Control </a:t>
            </a:r>
          </a:p>
          <a:p>
            <a:pPr marL="0" indent="0">
              <a:buNone/>
            </a:pPr>
            <a:r>
              <a:rPr lang="en-US" sz="11200" dirty="0"/>
              <a:t>• Git </a:t>
            </a:r>
          </a:p>
          <a:p>
            <a:pPr marL="0" indent="0">
              <a:buNone/>
            </a:pPr>
            <a:r>
              <a:rPr lang="en-US" sz="11200" dirty="0"/>
              <a:t>• GitHub</a:t>
            </a:r>
          </a:p>
        </p:txBody>
      </p:sp>
    </p:spTree>
    <p:extLst>
      <p:ext uri="{BB962C8B-B14F-4D97-AF65-F5344CB8AC3E}">
        <p14:creationId xmlns:p14="http://schemas.microsoft.com/office/powerpoint/2010/main" val="1209278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F291-1868-1AB2-47DC-75CFD779D02F}"/>
              </a:ext>
            </a:extLst>
          </p:cNvPr>
          <p:cNvSpPr>
            <a:spLocks noGrp="1"/>
          </p:cNvSpPr>
          <p:nvPr>
            <p:ph type="title"/>
          </p:nvPr>
        </p:nvSpPr>
        <p:spPr>
          <a:xfrm>
            <a:off x="1234125" y="2282546"/>
            <a:ext cx="7438534" cy="1325563"/>
          </a:xfrm>
        </p:spPr>
        <p:txBody>
          <a:bodyPr/>
          <a:lstStyle/>
          <a:p>
            <a:r>
              <a:rPr lang="en-US" b="1" spc="300" dirty="0"/>
              <a:t>Overview of System</a:t>
            </a:r>
          </a:p>
        </p:txBody>
      </p:sp>
    </p:spTree>
    <p:extLst>
      <p:ext uri="{BB962C8B-B14F-4D97-AF65-F5344CB8AC3E}">
        <p14:creationId xmlns:p14="http://schemas.microsoft.com/office/powerpoint/2010/main" val="4078938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7BFC8F-5A20-02B4-F766-C8281790C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897" y="386501"/>
            <a:ext cx="7795966" cy="6034830"/>
          </a:xfrm>
          <a:prstGeom prst="rect">
            <a:avLst/>
          </a:prstGeom>
        </p:spPr>
      </p:pic>
      <p:sp>
        <p:nvSpPr>
          <p:cNvPr id="6" name="TextBox 5">
            <a:extLst>
              <a:ext uri="{FF2B5EF4-FFF2-40B4-BE49-F238E27FC236}">
                <a16:creationId xmlns:a16="http://schemas.microsoft.com/office/drawing/2014/main" id="{0AC8A238-332E-C77F-6A00-FD527B9F4CD9}"/>
              </a:ext>
            </a:extLst>
          </p:cNvPr>
          <p:cNvSpPr txBox="1"/>
          <p:nvPr/>
        </p:nvSpPr>
        <p:spPr>
          <a:xfrm>
            <a:off x="3728574" y="6221276"/>
            <a:ext cx="4486613" cy="400110"/>
          </a:xfrm>
          <a:prstGeom prst="rect">
            <a:avLst/>
          </a:prstGeom>
          <a:noFill/>
        </p:spPr>
        <p:txBody>
          <a:bodyPr wrap="none" rtlCol="0">
            <a:spAutoFit/>
          </a:bodyPr>
          <a:lstStyle/>
          <a:p>
            <a:r>
              <a:rPr lang="en-US" sz="2000" b="1" dirty="0"/>
              <a:t>Figure 2:Use Case Diagram of Sales ease </a:t>
            </a:r>
          </a:p>
        </p:txBody>
      </p:sp>
    </p:spTree>
    <p:extLst>
      <p:ext uri="{BB962C8B-B14F-4D97-AF65-F5344CB8AC3E}">
        <p14:creationId xmlns:p14="http://schemas.microsoft.com/office/powerpoint/2010/main" val="89034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99C69-D31F-F873-BB6F-DD4F883E0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166" y="1"/>
            <a:ext cx="8144759" cy="6416810"/>
          </a:xfrm>
          <a:prstGeom prst="rect">
            <a:avLst/>
          </a:prstGeom>
        </p:spPr>
      </p:pic>
      <p:sp>
        <p:nvSpPr>
          <p:cNvPr id="4" name="TextBox 3">
            <a:extLst>
              <a:ext uri="{FF2B5EF4-FFF2-40B4-BE49-F238E27FC236}">
                <a16:creationId xmlns:a16="http://schemas.microsoft.com/office/drawing/2014/main" id="{D83CF0FC-3174-0836-26DC-C412D1544E20}"/>
              </a:ext>
            </a:extLst>
          </p:cNvPr>
          <p:cNvSpPr txBox="1"/>
          <p:nvPr/>
        </p:nvSpPr>
        <p:spPr>
          <a:xfrm>
            <a:off x="4694549" y="6416811"/>
            <a:ext cx="3814249" cy="369332"/>
          </a:xfrm>
          <a:prstGeom prst="rect">
            <a:avLst/>
          </a:prstGeom>
          <a:noFill/>
        </p:spPr>
        <p:txBody>
          <a:bodyPr wrap="none" rtlCol="0">
            <a:spAutoFit/>
          </a:bodyPr>
          <a:lstStyle/>
          <a:p>
            <a:r>
              <a:rPr lang="en-US" b="1" dirty="0"/>
              <a:t>Figure 3:Activity Diagram of </a:t>
            </a:r>
            <a:r>
              <a:rPr lang="en-US" b="1" dirty="0" err="1"/>
              <a:t>Salesease</a:t>
            </a:r>
            <a:endParaRPr lang="en-US" b="1" dirty="0"/>
          </a:p>
        </p:txBody>
      </p:sp>
    </p:spTree>
    <p:extLst>
      <p:ext uri="{BB962C8B-B14F-4D97-AF65-F5344CB8AC3E}">
        <p14:creationId xmlns:p14="http://schemas.microsoft.com/office/powerpoint/2010/main" val="800176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2059-8F8F-4359-B200-5DEE6CC9D1B0}"/>
              </a:ext>
            </a:extLst>
          </p:cNvPr>
          <p:cNvSpPr>
            <a:spLocks noGrp="1"/>
          </p:cNvSpPr>
          <p:nvPr>
            <p:ph type="title"/>
          </p:nvPr>
        </p:nvSpPr>
        <p:spPr>
          <a:xfrm>
            <a:off x="838200" y="1226392"/>
            <a:ext cx="10515600" cy="1117140"/>
          </a:xfrm>
        </p:spPr>
        <p:txBody>
          <a:bodyPr/>
          <a:lstStyle/>
          <a:p>
            <a:r>
              <a:rPr lang="en-US" b="1" u="sng" spc="300" dirty="0"/>
              <a:t>Introduction</a:t>
            </a:r>
          </a:p>
        </p:txBody>
      </p:sp>
      <p:sp>
        <p:nvSpPr>
          <p:cNvPr id="3" name="Content Placeholder 2">
            <a:extLst>
              <a:ext uri="{FF2B5EF4-FFF2-40B4-BE49-F238E27FC236}">
                <a16:creationId xmlns:a16="http://schemas.microsoft.com/office/drawing/2014/main" id="{5DBBF4F8-D65D-43FC-94A9-69CF887296E4}"/>
              </a:ext>
            </a:extLst>
          </p:cNvPr>
          <p:cNvSpPr>
            <a:spLocks noGrp="1"/>
          </p:cNvSpPr>
          <p:nvPr>
            <p:ph idx="1"/>
          </p:nvPr>
        </p:nvSpPr>
        <p:spPr>
          <a:xfrm>
            <a:off x="838200" y="2301174"/>
            <a:ext cx="10515600" cy="3581214"/>
          </a:xfrm>
        </p:spPr>
        <p:txBody>
          <a:bodyPr>
            <a:noAutofit/>
          </a:bodyPr>
          <a:lstStyle/>
          <a:p>
            <a:pPr marL="0" indent="0">
              <a:buNone/>
            </a:pPr>
            <a:r>
              <a:rPr lang="en-US" sz="3600" dirty="0"/>
              <a:t>“Sales Ease” is an efficient and scalable sales and operational management system developed for Ganapati enterprises. This system focuses on automating key business process, streamlining sales workflows, and enhancing operational precision to meet the demands of a fast paced and competitive business environment.</a:t>
            </a:r>
          </a:p>
        </p:txBody>
      </p:sp>
    </p:spTree>
    <p:extLst>
      <p:ext uri="{BB962C8B-B14F-4D97-AF65-F5344CB8AC3E}">
        <p14:creationId xmlns:p14="http://schemas.microsoft.com/office/powerpoint/2010/main" val="1260890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6398-AFA8-8AED-07CF-AD2EBC4C7B32}"/>
              </a:ext>
            </a:extLst>
          </p:cNvPr>
          <p:cNvSpPr>
            <a:spLocks noGrp="1"/>
          </p:cNvSpPr>
          <p:nvPr>
            <p:ph type="title"/>
          </p:nvPr>
        </p:nvSpPr>
        <p:spPr>
          <a:xfrm>
            <a:off x="838200" y="268716"/>
            <a:ext cx="10515600" cy="561008"/>
          </a:xfrm>
        </p:spPr>
        <p:txBody>
          <a:bodyPr>
            <a:normAutofit fontScale="90000"/>
          </a:bodyPr>
          <a:lstStyle/>
          <a:p>
            <a:pPr algn="ctr"/>
            <a:r>
              <a:rPr lang="en-US" b="1" u="sng" dirty="0"/>
              <a:t>Gantt Chart for the project</a:t>
            </a:r>
          </a:p>
        </p:txBody>
      </p:sp>
      <p:pic>
        <p:nvPicPr>
          <p:cNvPr id="7" name="Picture 6">
            <a:extLst>
              <a:ext uri="{FF2B5EF4-FFF2-40B4-BE49-F238E27FC236}">
                <a16:creationId xmlns:a16="http://schemas.microsoft.com/office/drawing/2014/main" id="{E4866762-A9F8-0B0F-5521-DC86AB075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395" y="829724"/>
            <a:ext cx="7484883" cy="6028276"/>
          </a:xfrm>
          <a:prstGeom prst="rect">
            <a:avLst/>
          </a:prstGeom>
        </p:spPr>
      </p:pic>
    </p:spTree>
    <p:extLst>
      <p:ext uri="{BB962C8B-B14F-4D97-AF65-F5344CB8AC3E}">
        <p14:creationId xmlns:p14="http://schemas.microsoft.com/office/powerpoint/2010/main" val="3580498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D927-85BE-C520-8FE0-1D621596021A}"/>
              </a:ext>
            </a:extLst>
          </p:cNvPr>
          <p:cNvSpPr>
            <a:spLocks noGrp="1"/>
          </p:cNvSpPr>
          <p:nvPr>
            <p:ph type="title"/>
          </p:nvPr>
        </p:nvSpPr>
        <p:spPr>
          <a:xfrm>
            <a:off x="593102" y="716879"/>
            <a:ext cx="10515600" cy="1325563"/>
          </a:xfrm>
        </p:spPr>
        <p:txBody>
          <a:bodyPr/>
          <a:lstStyle/>
          <a:p>
            <a:r>
              <a:rPr lang="en-US" b="1" u="sng" spc="300" dirty="0"/>
              <a:t>Expected Outcomes</a:t>
            </a:r>
          </a:p>
        </p:txBody>
      </p:sp>
      <p:sp>
        <p:nvSpPr>
          <p:cNvPr id="3" name="Content Placeholder 2">
            <a:extLst>
              <a:ext uri="{FF2B5EF4-FFF2-40B4-BE49-F238E27FC236}">
                <a16:creationId xmlns:a16="http://schemas.microsoft.com/office/drawing/2014/main" id="{BE0CBB1C-404B-C5A2-54F7-89E0963D8468}"/>
              </a:ext>
            </a:extLst>
          </p:cNvPr>
          <p:cNvSpPr>
            <a:spLocks noGrp="1"/>
          </p:cNvSpPr>
          <p:nvPr>
            <p:ph idx="1"/>
          </p:nvPr>
        </p:nvSpPr>
        <p:spPr>
          <a:xfrm>
            <a:off x="593102" y="2042442"/>
            <a:ext cx="11821999" cy="4351338"/>
          </a:xfrm>
        </p:spPr>
        <p:txBody>
          <a:bodyPr>
            <a:normAutofit/>
          </a:bodyPr>
          <a:lstStyle/>
          <a:p>
            <a:pPr marL="0" indent="0">
              <a:buNone/>
            </a:pPr>
            <a:r>
              <a:rPr lang="en-US" sz="3600" dirty="0"/>
              <a:t>“Sales Ease” is expected to: </a:t>
            </a:r>
          </a:p>
          <a:p>
            <a:pPr marL="0" indent="0">
              <a:buNone/>
            </a:pPr>
            <a:r>
              <a:rPr lang="en-US" sz="3600" dirty="0"/>
              <a:t>	• Notifications on low stock level. </a:t>
            </a:r>
          </a:p>
          <a:p>
            <a:pPr marL="0" indent="0">
              <a:buNone/>
            </a:pPr>
            <a:r>
              <a:rPr lang="en-US" sz="3600" dirty="0"/>
              <a:t>	• Elimination of manual data entry and reduction of 	       	   errors.</a:t>
            </a:r>
          </a:p>
          <a:p>
            <a:pPr marL="0" indent="0">
              <a:buNone/>
            </a:pPr>
            <a:r>
              <a:rPr lang="en-US" sz="3600" dirty="0"/>
              <a:t>	• Generation of receipts for customer references.</a:t>
            </a:r>
          </a:p>
        </p:txBody>
      </p:sp>
    </p:spTree>
    <p:extLst>
      <p:ext uri="{BB962C8B-B14F-4D97-AF65-F5344CB8AC3E}">
        <p14:creationId xmlns:p14="http://schemas.microsoft.com/office/powerpoint/2010/main" val="2341341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C829E7-607B-A83A-59A2-D4B14C058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52" y="0"/>
            <a:ext cx="11422295" cy="6858000"/>
          </a:xfrm>
          <a:prstGeom prst="rect">
            <a:avLst/>
          </a:prstGeom>
        </p:spPr>
      </p:pic>
    </p:spTree>
    <p:extLst>
      <p:ext uri="{BB962C8B-B14F-4D97-AF65-F5344CB8AC3E}">
        <p14:creationId xmlns:p14="http://schemas.microsoft.com/office/powerpoint/2010/main" val="1946758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5CC1-D555-47F7-BD28-254214176531}"/>
              </a:ext>
            </a:extLst>
          </p:cNvPr>
          <p:cNvSpPr>
            <a:spLocks noGrp="1"/>
          </p:cNvSpPr>
          <p:nvPr>
            <p:ph type="title"/>
          </p:nvPr>
        </p:nvSpPr>
        <p:spPr>
          <a:xfrm>
            <a:off x="772212" y="697976"/>
            <a:ext cx="10515600" cy="1325563"/>
          </a:xfrm>
        </p:spPr>
        <p:txBody>
          <a:bodyPr/>
          <a:lstStyle/>
          <a:p>
            <a:r>
              <a:rPr lang="en-US" b="1" u="sng" spc="300" dirty="0"/>
              <a:t>Problem Definition </a:t>
            </a:r>
          </a:p>
        </p:txBody>
      </p:sp>
      <p:sp>
        <p:nvSpPr>
          <p:cNvPr id="5" name="Rectangle 2">
            <a:extLst>
              <a:ext uri="{FF2B5EF4-FFF2-40B4-BE49-F238E27FC236}">
                <a16:creationId xmlns:a16="http://schemas.microsoft.com/office/drawing/2014/main" id="{FE417332-1A82-418F-AFD3-6D922DB105BF}"/>
              </a:ext>
            </a:extLst>
          </p:cNvPr>
          <p:cNvSpPr>
            <a:spLocks noGrp="1" noChangeArrowheads="1"/>
          </p:cNvSpPr>
          <p:nvPr>
            <p:ph idx="1"/>
          </p:nvPr>
        </p:nvSpPr>
        <p:spPr bwMode="auto">
          <a:xfrm>
            <a:off x="772212" y="1637040"/>
            <a:ext cx="1116212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3600" dirty="0"/>
              <a:t>F</a:t>
            </a:r>
            <a:r>
              <a:rPr kumimoji="0" lang="en-US" altLang="en-US" sz="3600" b="0" i="0" u="none" strike="noStrike" cap="none" normalizeH="0" baseline="0" dirty="0">
                <a:ln>
                  <a:noFill/>
                </a:ln>
                <a:solidFill>
                  <a:schemeClr val="tx1"/>
                </a:solidFill>
                <a:effectLst/>
              </a:rPr>
              <a:t>aces inefficient inventory and sales management due to lack of an integrated system.</a:t>
            </a: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tx1"/>
                </a:solidFill>
                <a:effectLst/>
              </a:rPr>
              <a:t>Results in poor data security and time-consuming document storage.</a:t>
            </a: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tx1"/>
                </a:solidFill>
                <a:effectLst/>
              </a:rPr>
              <a:t>Challenges in tracking sales and stock levels.</a:t>
            </a: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tx1"/>
                </a:solidFill>
                <a:effectLst/>
              </a:rPr>
              <a:t>Existing system cannot detect expired products.</a:t>
            </a: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tx1"/>
                </a:solidFill>
                <a:effectLst/>
              </a:rPr>
              <a:t>Unable to generate sales reports or provide accurate sales data.</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184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FB1CB-77C1-7CCC-2D15-78FA7249E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64156" y="2038646"/>
            <a:ext cx="5129238" cy="4001665"/>
          </a:xfrm>
          <a:prstGeom prst="rect">
            <a:avLst/>
          </a:prstGeom>
        </p:spPr>
      </p:pic>
      <p:pic>
        <p:nvPicPr>
          <p:cNvPr id="5" name="Picture 4">
            <a:extLst>
              <a:ext uri="{FF2B5EF4-FFF2-40B4-BE49-F238E27FC236}">
                <a16:creationId xmlns:a16="http://schemas.microsoft.com/office/drawing/2014/main" id="{9732F133-9D90-1580-5448-7AA8E707F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936" y="2554665"/>
            <a:ext cx="3394128" cy="2545596"/>
          </a:xfrm>
          <a:prstGeom prst="rect">
            <a:avLst/>
          </a:prstGeom>
        </p:spPr>
      </p:pic>
      <p:pic>
        <p:nvPicPr>
          <p:cNvPr id="7" name="Picture 6">
            <a:extLst>
              <a:ext uri="{FF2B5EF4-FFF2-40B4-BE49-F238E27FC236}">
                <a16:creationId xmlns:a16="http://schemas.microsoft.com/office/drawing/2014/main" id="{14440F6C-F2BC-0B9F-75A7-D09FB9880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3943" y="2252495"/>
            <a:ext cx="4973261" cy="3729945"/>
          </a:xfrm>
          <a:prstGeom prst="rect">
            <a:avLst/>
          </a:prstGeom>
        </p:spPr>
      </p:pic>
    </p:spTree>
    <p:extLst>
      <p:ext uri="{BB962C8B-B14F-4D97-AF65-F5344CB8AC3E}">
        <p14:creationId xmlns:p14="http://schemas.microsoft.com/office/powerpoint/2010/main" val="419087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6510-B674-487D-B713-E8D1B8DE8BA1}"/>
              </a:ext>
            </a:extLst>
          </p:cNvPr>
          <p:cNvSpPr>
            <a:spLocks noGrp="1"/>
          </p:cNvSpPr>
          <p:nvPr>
            <p:ph type="title"/>
          </p:nvPr>
        </p:nvSpPr>
        <p:spPr>
          <a:xfrm>
            <a:off x="1255059" y="946398"/>
            <a:ext cx="10515600" cy="1325563"/>
          </a:xfrm>
        </p:spPr>
        <p:txBody>
          <a:bodyPr/>
          <a:lstStyle/>
          <a:p>
            <a:r>
              <a:rPr lang="en-US" b="1" u="sng" spc="300" dirty="0"/>
              <a:t>Objectives</a:t>
            </a:r>
          </a:p>
        </p:txBody>
      </p:sp>
      <p:sp>
        <p:nvSpPr>
          <p:cNvPr id="3" name="Content Placeholder 2">
            <a:extLst>
              <a:ext uri="{FF2B5EF4-FFF2-40B4-BE49-F238E27FC236}">
                <a16:creationId xmlns:a16="http://schemas.microsoft.com/office/drawing/2014/main" id="{5A71355D-CAB8-41B3-BA35-5D97D256FB1C}"/>
              </a:ext>
            </a:extLst>
          </p:cNvPr>
          <p:cNvSpPr>
            <a:spLocks noGrp="1"/>
          </p:cNvSpPr>
          <p:nvPr>
            <p:ph idx="1"/>
          </p:nvPr>
        </p:nvSpPr>
        <p:spPr>
          <a:xfrm>
            <a:off x="1255059" y="2203730"/>
            <a:ext cx="10098741" cy="2450540"/>
          </a:xfrm>
        </p:spPr>
        <p:txBody>
          <a:bodyPr>
            <a:normAutofit/>
          </a:bodyPr>
          <a:lstStyle/>
          <a:p>
            <a:r>
              <a:rPr lang="en-US" sz="3600" dirty="0"/>
              <a:t>To automatically generate report on sales and inventory activities.</a:t>
            </a:r>
          </a:p>
          <a:p>
            <a:r>
              <a:rPr lang="en-US" sz="3600" dirty="0"/>
              <a:t>To provide notifications on low level of stock.</a:t>
            </a:r>
          </a:p>
          <a:p>
            <a:r>
              <a:rPr lang="en-US" sz="3600" dirty="0"/>
              <a:t>To generate receipt for customer references.</a:t>
            </a:r>
          </a:p>
          <a:p>
            <a:endParaRPr lang="en-US" dirty="0"/>
          </a:p>
        </p:txBody>
      </p:sp>
    </p:spTree>
    <p:extLst>
      <p:ext uri="{BB962C8B-B14F-4D97-AF65-F5344CB8AC3E}">
        <p14:creationId xmlns:p14="http://schemas.microsoft.com/office/powerpoint/2010/main" val="58197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6902-000F-4F32-A245-7EB7BF68D5E9}"/>
              </a:ext>
            </a:extLst>
          </p:cNvPr>
          <p:cNvSpPr>
            <a:spLocks noGrp="1"/>
          </p:cNvSpPr>
          <p:nvPr>
            <p:ph type="title"/>
          </p:nvPr>
        </p:nvSpPr>
        <p:spPr>
          <a:xfrm>
            <a:off x="932468" y="1882842"/>
            <a:ext cx="10515600" cy="1325563"/>
          </a:xfrm>
        </p:spPr>
        <p:txBody>
          <a:bodyPr/>
          <a:lstStyle/>
          <a:p>
            <a:r>
              <a:rPr lang="en-US" b="1" u="sng" spc="300" dirty="0"/>
              <a:t>Scope </a:t>
            </a:r>
          </a:p>
        </p:txBody>
      </p:sp>
      <p:sp>
        <p:nvSpPr>
          <p:cNvPr id="4" name="Rectangle 1">
            <a:extLst>
              <a:ext uri="{FF2B5EF4-FFF2-40B4-BE49-F238E27FC236}">
                <a16:creationId xmlns:a16="http://schemas.microsoft.com/office/drawing/2014/main" id="{A6241623-F092-428C-B199-ED24E9D0AAEC}"/>
              </a:ext>
            </a:extLst>
          </p:cNvPr>
          <p:cNvSpPr>
            <a:spLocks noGrp="1" noChangeArrowheads="1"/>
          </p:cNvSpPr>
          <p:nvPr>
            <p:ph idx="1"/>
          </p:nvPr>
        </p:nvSpPr>
        <p:spPr bwMode="auto">
          <a:xfrm>
            <a:off x="932468" y="2934244"/>
            <a:ext cx="1116212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tx1"/>
                </a:solidFill>
                <a:effectLst/>
              </a:rPr>
              <a:t>It focuses on enhancing efficiency in managing customer data, tracking sales transactions, monitoring inventory, and generating useful insights via dashboards.</a:t>
            </a:r>
          </a:p>
        </p:txBody>
      </p:sp>
    </p:spTree>
    <p:extLst>
      <p:ext uri="{BB962C8B-B14F-4D97-AF65-F5344CB8AC3E}">
        <p14:creationId xmlns:p14="http://schemas.microsoft.com/office/powerpoint/2010/main" val="176075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2CCA-0DF8-C302-9933-E8BF7D3ECE04}"/>
              </a:ext>
            </a:extLst>
          </p:cNvPr>
          <p:cNvSpPr>
            <a:spLocks noGrp="1"/>
          </p:cNvSpPr>
          <p:nvPr>
            <p:ph type="title"/>
          </p:nvPr>
        </p:nvSpPr>
        <p:spPr>
          <a:xfrm>
            <a:off x="1073870" y="2050166"/>
            <a:ext cx="10515600" cy="1325563"/>
          </a:xfrm>
        </p:spPr>
        <p:txBody>
          <a:bodyPr/>
          <a:lstStyle/>
          <a:p>
            <a:r>
              <a:rPr lang="en-US" b="1" u="sng" spc="300" dirty="0"/>
              <a:t>Limitations</a:t>
            </a:r>
            <a:r>
              <a:rPr lang="en-US" b="1" spc="300" dirty="0"/>
              <a:t> </a:t>
            </a:r>
          </a:p>
        </p:txBody>
      </p:sp>
      <p:sp>
        <p:nvSpPr>
          <p:cNvPr id="3" name="Content Placeholder 2">
            <a:extLst>
              <a:ext uri="{FF2B5EF4-FFF2-40B4-BE49-F238E27FC236}">
                <a16:creationId xmlns:a16="http://schemas.microsoft.com/office/drawing/2014/main" id="{DBEDFD60-FBE7-5DEB-77A8-8DE6D0112C96}"/>
              </a:ext>
            </a:extLst>
          </p:cNvPr>
          <p:cNvSpPr>
            <a:spLocks noGrp="1"/>
          </p:cNvSpPr>
          <p:nvPr>
            <p:ph idx="1"/>
          </p:nvPr>
        </p:nvSpPr>
        <p:spPr>
          <a:xfrm>
            <a:off x="1073870" y="3375729"/>
            <a:ext cx="10515600" cy="1756561"/>
          </a:xfrm>
        </p:spPr>
        <p:txBody>
          <a:bodyPr>
            <a:normAutofit/>
          </a:bodyPr>
          <a:lstStyle/>
          <a:p>
            <a:r>
              <a:rPr lang="en-US" sz="3600" dirty="0"/>
              <a:t>It is designed for web-based environments, without offline access or a mobile application. </a:t>
            </a:r>
          </a:p>
        </p:txBody>
      </p:sp>
    </p:spTree>
    <p:extLst>
      <p:ext uri="{BB962C8B-B14F-4D97-AF65-F5344CB8AC3E}">
        <p14:creationId xmlns:p14="http://schemas.microsoft.com/office/powerpoint/2010/main" val="278546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615C-2DC8-4ED9-A6F9-79A3C95D85C8}"/>
              </a:ext>
            </a:extLst>
          </p:cNvPr>
          <p:cNvSpPr>
            <a:spLocks noGrp="1"/>
          </p:cNvSpPr>
          <p:nvPr>
            <p:ph type="title"/>
          </p:nvPr>
        </p:nvSpPr>
        <p:spPr>
          <a:xfrm>
            <a:off x="2016550" y="1131443"/>
            <a:ext cx="10515600" cy="1325563"/>
          </a:xfrm>
        </p:spPr>
        <p:txBody>
          <a:bodyPr/>
          <a:lstStyle/>
          <a:p>
            <a:r>
              <a:rPr lang="en-US" b="1" u="sng" spc="300" dirty="0"/>
              <a:t>Methodology</a:t>
            </a:r>
          </a:p>
        </p:txBody>
      </p:sp>
      <p:sp>
        <p:nvSpPr>
          <p:cNvPr id="3" name="Content Placeholder 2">
            <a:extLst>
              <a:ext uri="{FF2B5EF4-FFF2-40B4-BE49-F238E27FC236}">
                <a16:creationId xmlns:a16="http://schemas.microsoft.com/office/drawing/2014/main" id="{D8A9A080-D649-47CA-98E7-4551A971EF3F}"/>
              </a:ext>
            </a:extLst>
          </p:cNvPr>
          <p:cNvSpPr>
            <a:spLocks noGrp="1"/>
          </p:cNvSpPr>
          <p:nvPr>
            <p:ph idx="1"/>
          </p:nvPr>
        </p:nvSpPr>
        <p:spPr>
          <a:xfrm>
            <a:off x="2016550" y="2343883"/>
            <a:ext cx="6275294" cy="2765443"/>
          </a:xfrm>
        </p:spPr>
        <p:txBody>
          <a:bodyPr>
            <a:noAutofit/>
          </a:bodyPr>
          <a:lstStyle/>
          <a:p>
            <a:r>
              <a:rPr lang="en-US" sz="3200" dirty="0"/>
              <a:t>Software Development Model</a:t>
            </a:r>
          </a:p>
          <a:p>
            <a:r>
              <a:rPr lang="en-US" sz="3200" dirty="0"/>
              <a:t>Study of Existing System</a:t>
            </a:r>
          </a:p>
          <a:p>
            <a:r>
              <a:rPr lang="en-US" sz="3200" dirty="0"/>
              <a:t>Requirement</a:t>
            </a:r>
            <a:r>
              <a:rPr lang="en-US" sz="2000" dirty="0"/>
              <a:t> </a:t>
            </a:r>
            <a:r>
              <a:rPr lang="en-US" sz="3200" dirty="0"/>
              <a:t>Analysis </a:t>
            </a:r>
          </a:p>
          <a:p>
            <a:r>
              <a:rPr lang="en-US" sz="3200" dirty="0"/>
              <a:t>Feasibility Analysis</a:t>
            </a:r>
          </a:p>
          <a:p>
            <a:r>
              <a:rPr lang="en-US" sz="3200" dirty="0"/>
              <a:t>Tools used</a:t>
            </a:r>
          </a:p>
        </p:txBody>
      </p:sp>
    </p:spTree>
    <p:extLst>
      <p:ext uri="{BB962C8B-B14F-4D97-AF65-F5344CB8AC3E}">
        <p14:creationId xmlns:p14="http://schemas.microsoft.com/office/powerpoint/2010/main" val="408230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0A7DD-3BCD-46FE-88E2-69E9377CDD87}"/>
              </a:ext>
            </a:extLst>
          </p:cNvPr>
          <p:cNvSpPr>
            <a:spLocks noGrp="1"/>
          </p:cNvSpPr>
          <p:nvPr>
            <p:ph type="title"/>
          </p:nvPr>
        </p:nvSpPr>
        <p:spPr/>
        <p:txBody>
          <a:bodyPr/>
          <a:lstStyle/>
          <a:p>
            <a:r>
              <a:rPr lang="en-US" b="1" u="sng" spc="300" dirty="0"/>
              <a:t>Software Development</a:t>
            </a:r>
          </a:p>
        </p:txBody>
      </p:sp>
      <p:sp>
        <p:nvSpPr>
          <p:cNvPr id="5" name="Rectangle: Rounded Corners 4">
            <a:extLst>
              <a:ext uri="{FF2B5EF4-FFF2-40B4-BE49-F238E27FC236}">
                <a16:creationId xmlns:a16="http://schemas.microsoft.com/office/drawing/2014/main" id="{693A6C1A-08FE-4BE5-BFEF-959AF3ED16F9}"/>
              </a:ext>
            </a:extLst>
          </p:cNvPr>
          <p:cNvSpPr/>
          <p:nvPr/>
        </p:nvSpPr>
        <p:spPr>
          <a:xfrm>
            <a:off x="2742237" y="1878424"/>
            <a:ext cx="189603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B1D67DA-2208-4097-A707-7FE3A2B7E396}"/>
              </a:ext>
            </a:extLst>
          </p:cNvPr>
          <p:cNvSpPr/>
          <p:nvPr/>
        </p:nvSpPr>
        <p:spPr>
          <a:xfrm>
            <a:off x="3952472" y="2654448"/>
            <a:ext cx="1896035" cy="53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3287556-58F6-4785-8262-77A807C9D8DA}"/>
              </a:ext>
            </a:extLst>
          </p:cNvPr>
          <p:cNvSpPr/>
          <p:nvPr/>
        </p:nvSpPr>
        <p:spPr>
          <a:xfrm>
            <a:off x="5112958" y="3316027"/>
            <a:ext cx="1896036" cy="53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CFA23BD-83DE-499A-BA0C-9BD89B9D49EE}"/>
              </a:ext>
            </a:extLst>
          </p:cNvPr>
          <p:cNvSpPr/>
          <p:nvPr/>
        </p:nvSpPr>
        <p:spPr>
          <a:xfrm>
            <a:off x="6350529" y="3992789"/>
            <a:ext cx="1896036" cy="594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992E72-58A2-4F76-A137-22F5F488777F}"/>
              </a:ext>
            </a:extLst>
          </p:cNvPr>
          <p:cNvSpPr txBox="1"/>
          <p:nvPr/>
        </p:nvSpPr>
        <p:spPr>
          <a:xfrm flipH="1">
            <a:off x="2854295" y="1878424"/>
            <a:ext cx="1896035" cy="646331"/>
          </a:xfrm>
          <a:prstGeom prst="rect">
            <a:avLst/>
          </a:prstGeom>
          <a:noFill/>
        </p:spPr>
        <p:txBody>
          <a:bodyPr wrap="square" rtlCol="0">
            <a:spAutoFit/>
          </a:bodyPr>
          <a:lstStyle/>
          <a:p>
            <a:r>
              <a:rPr lang="en-US" b="1" dirty="0">
                <a:solidFill>
                  <a:schemeClr val="bg1"/>
                </a:solidFill>
              </a:rPr>
              <a:t>Requirement &amp; analysis</a:t>
            </a:r>
          </a:p>
        </p:txBody>
      </p:sp>
      <p:sp>
        <p:nvSpPr>
          <p:cNvPr id="10" name="TextBox 9">
            <a:extLst>
              <a:ext uri="{FF2B5EF4-FFF2-40B4-BE49-F238E27FC236}">
                <a16:creationId xmlns:a16="http://schemas.microsoft.com/office/drawing/2014/main" id="{6523E894-C440-4377-886A-4E4E9C39A2FF}"/>
              </a:ext>
            </a:extLst>
          </p:cNvPr>
          <p:cNvSpPr txBox="1"/>
          <p:nvPr/>
        </p:nvSpPr>
        <p:spPr>
          <a:xfrm flipH="1">
            <a:off x="4490359" y="2731451"/>
            <a:ext cx="1245199" cy="369332"/>
          </a:xfrm>
          <a:prstGeom prst="rect">
            <a:avLst/>
          </a:prstGeom>
          <a:noFill/>
        </p:spPr>
        <p:txBody>
          <a:bodyPr wrap="square" rtlCol="0">
            <a:spAutoFit/>
          </a:bodyPr>
          <a:lstStyle/>
          <a:p>
            <a:r>
              <a:rPr lang="en-US" b="1">
                <a:solidFill>
                  <a:schemeClr val="bg1"/>
                </a:solidFill>
              </a:rPr>
              <a:t>Design</a:t>
            </a:r>
          </a:p>
        </p:txBody>
      </p:sp>
      <p:sp>
        <p:nvSpPr>
          <p:cNvPr id="11" name="TextBox 10">
            <a:extLst>
              <a:ext uri="{FF2B5EF4-FFF2-40B4-BE49-F238E27FC236}">
                <a16:creationId xmlns:a16="http://schemas.microsoft.com/office/drawing/2014/main" id="{57BC5C52-67E4-4602-8FB4-1B07F4D69F4A}"/>
              </a:ext>
            </a:extLst>
          </p:cNvPr>
          <p:cNvSpPr txBox="1"/>
          <p:nvPr/>
        </p:nvSpPr>
        <p:spPr>
          <a:xfrm>
            <a:off x="5205068" y="3397304"/>
            <a:ext cx="1711815" cy="369332"/>
          </a:xfrm>
          <a:prstGeom prst="rect">
            <a:avLst/>
          </a:prstGeom>
          <a:noFill/>
        </p:spPr>
        <p:txBody>
          <a:bodyPr wrap="square" rtlCol="0">
            <a:spAutoFit/>
          </a:bodyPr>
          <a:lstStyle/>
          <a:p>
            <a:r>
              <a:rPr lang="en-US" b="1">
                <a:solidFill>
                  <a:schemeClr val="bg1"/>
                </a:solidFill>
              </a:rPr>
              <a:t>Implementation</a:t>
            </a:r>
          </a:p>
        </p:txBody>
      </p:sp>
      <p:sp>
        <p:nvSpPr>
          <p:cNvPr id="12" name="TextBox 11">
            <a:extLst>
              <a:ext uri="{FF2B5EF4-FFF2-40B4-BE49-F238E27FC236}">
                <a16:creationId xmlns:a16="http://schemas.microsoft.com/office/drawing/2014/main" id="{90BBCBD2-4DB5-4736-97C6-BAEB9CCFDAB4}"/>
              </a:ext>
            </a:extLst>
          </p:cNvPr>
          <p:cNvSpPr txBox="1"/>
          <p:nvPr/>
        </p:nvSpPr>
        <p:spPr>
          <a:xfrm flipH="1">
            <a:off x="6864206" y="4105523"/>
            <a:ext cx="868681" cy="369332"/>
          </a:xfrm>
          <a:prstGeom prst="rect">
            <a:avLst/>
          </a:prstGeom>
          <a:noFill/>
        </p:spPr>
        <p:txBody>
          <a:bodyPr wrap="square" rtlCol="0">
            <a:spAutoFit/>
          </a:bodyPr>
          <a:lstStyle/>
          <a:p>
            <a:r>
              <a:rPr lang="en-US" b="1">
                <a:solidFill>
                  <a:schemeClr val="bg1"/>
                </a:solidFill>
              </a:rPr>
              <a:t>Testing</a:t>
            </a:r>
          </a:p>
        </p:txBody>
      </p:sp>
      <p:sp>
        <p:nvSpPr>
          <p:cNvPr id="13" name="Rectangle: Rounded Corners 12">
            <a:extLst>
              <a:ext uri="{FF2B5EF4-FFF2-40B4-BE49-F238E27FC236}">
                <a16:creationId xmlns:a16="http://schemas.microsoft.com/office/drawing/2014/main" id="{BF99E816-827D-43A7-ABD5-75427010DF13}"/>
              </a:ext>
            </a:extLst>
          </p:cNvPr>
          <p:cNvSpPr/>
          <p:nvPr/>
        </p:nvSpPr>
        <p:spPr>
          <a:xfrm>
            <a:off x="7592141" y="4716902"/>
            <a:ext cx="1896036" cy="594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FB5A5B4-33AF-46E9-8E50-22C123ED8674}"/>
              </a:ext>
            </a:extLst>
          </p:cNvPr>
          <p:cNvSpPr txBox="1"/>
          <p:nvPr/>
        </p:nvSpPr>
        <p:spPr>
          <a:xfrm>
            <a:off x="7820741" y="4829636"/>
            <a:ext cx="1438836" cy="369332"/>
          </a:xfrm>
          <a:prstGeom prst="rect">
            <a:avLst/>
          </a:prstGeom>
          <a:noFill/>
        </p:spPr>
        <p:txBody>
          <a:bodyPr wrap="square" rtlCol="0">
            <a:spAutoFit/>
          </a:bodyPr>
          <a:lstStyle/>
          <a:p>
            <a:r>
              <a:rPr lang="en-US" b="1">
                <a:solidFill>
                  <a:schemeClr val="bg1"/>
                </a:solidFill>
              </a:rPr>
              <a:t>Deployment</a:t>
            </a:r>
          </a:p>
        </p:txBody>
      </p:sp>
      <p:cxnSp>
        <p:nvCxnSpPr>
          <p:cNvPr id="18" name="Straight Connector 17">
            <a:extLst>
              <a:ext uri="{FF2B5EF4-FFF2-40B4-BE49-F238E27FC236}">
                <a16:creationId xmlns:a16="http://schemas.microsoft.com/office/drawing/2014/main" id="{1D4FDBEE-91A3-4D65-B85F-52D22EF290EC}"/>
              </a:ext>
            </a:extLst>
          </p:cNvPr>
          <p:cNvCxnSpPr/>
          <p:nvPr/>
        </p:nvCxnSpPr>
        <p:spPr>
          <a:xfrm>
            <a:off x="4638272" y="2201589"/>
            <a:ext cx="358588"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F771564-A792-4197-ADB6-AF4AE4C19394}"/>
              </a:ext>
            </a:extLst>
          </p:cNvPr>
          <p:cNvCxnSpPr/>
          <p:nvPr/>
        </p:nvCxnSpPr>
        <p:spPr>
          <a:xfrm>
            <a:off x="5848507" y="2916124"/>
            <a:ext cx="358588"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5C2BE6A-9862-4E3A-AC0F-54C985CC94BA}"/>
              </a:ext>
            </a:extLst>
          </p:cNvPr>
          <p:cNvCxnSpPr/>
          <p:nvPr/>
        </p:nvCxnSpPr>
        <p:spPr>
          <a:xfrm>
            <a:off x="7008994" y="3581970"/>
            <a:ext cx="358588"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8ECEBAF-B9A9-4808-B342-F6B0C9E2D4B7}"/>
              </a:ext>
            </a:extLst>
          </p:cNvPr>
          <p:cNvCxnSpPr/>
          <p:nvPr/>
        </p:nvCxnSpPr>
        <p:spPr>
          <a:xfrm>
            <a:off x="8246565" y="4290189"/>
            <a:ext cx="358588"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6E30E283-B2EF-413A-9CBF-B3BCEFEA6418}"/>
              </a:ext>
            </a:extLst>
          </p:cNvPr>
          <p:cNvCxnSpPr>
            <a:cxnSpLocks/>
          </p:cNvCxnSpPr>
          <p:nvPr/>
        </p:nvCxnSpPr>
        <p:spPr>
          <a:xfrm>
            <a:off x="4996860" y="2201589"/>
            <a:ext cx="0" cy="4443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D4298105-2F52-4AEB-96A1-D11CF1512ED6}"/>
              </a:ext>
            </a:extLst>
          </p:cNvPr>
          <p:cNvCxnSpPr>
            <a:cxnSpLocks/>
          </p:cNvCxnSpPr>
          <p:nvPr/>
        </p:nvCxnSpPr>
        <p:spPr>
          <a:xfrm>
            <a:off x="6207095" y="2916124"/>
            <a:ext cx="0" cy="399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E73C01C5-25FB-49C9-A4E8-28AE281577FD}"/>
              </a:ext>
            </a:extLst>
          </p:cNvPr>
          <p:cNvCxnSpPr>
            <a:cxnSpLocks/>
          </p:cNvCxnSpPr>
          <p:nvPr/>
        </p:nvCxnSpPr>
        <p:spPr>
          <a:xfrm>
            <a:off x="7367582" y="3581970"/>
            <a:ext cx="0" cy="399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19F47FB7-5A03-4038-A07B-D881EBCCFDA8}"/>
              </a:ext>
            </a:extLst>
          </p:cNvPr>
          <p:cNvCxnSpPr>
            <a:cxnSpLocks/>
          </p:cNvCxnSpPr>
          <p:nvPr/>
        </p:nvCxnSpPr>
        <p:spPr>
          <a:xfrm>
            <a:off x="8605153" y="4290189"/>
            <a:ext cx="0" cy="399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D500C1D-7F45-E3A0-46C8-B350FE1D7E6A}"/>
              </a:ext>
            </a:extLst>
          </p:cNvPr>
          <p:cNvSpPr txBox="1"/>
          <p:nvPr/>
        </p:nvSpPr>
        <p:spPr>
          <a:xfrm>
            <a:off x="4430661" y="5780682"/>
            <a:ext cx="2827978" cy="369332"/>
          </a:xfrm>
          <a:prstGeom prst="rect">
            <a:avLst/>
          </a:prstGeom>
          <a:noFill/>
        </p:spPr>
        <p:txBody>
          <a:bodyPr wrap="square" rtlCol="0">
            <a:spAutoFit/>
          </a:bodyPr>
          <a:lstStyle/>
          <a:p>
            <a:r>
              <a:rPr lang="en-US" b="1" dirty="0"/>
              <a:t>Figure 1:WaterFall Model</a:t>
            </a:r>
          </a:p>
        </p:txBody>
      </p:sp>
    </p:spTree>
    <p:extLst>
      <p:ext uri="{BB962C8B-B14F-4D97-AF65-F5344CB8AC3E}">
        <p14:creationId xmlns:p14="http://schemas.microsoft.com/office/powerpoint/2010/main" val="1543254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216</TotalTime>
  <Words>576</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SALESEASE A web-based sales and customer management system</vt:lpstr>
      <vt:lpstr>Introduction</vt:lpstr>
      <vt:lpstr>Problem Definition </vt:lpstr>
      <vt:lpstr>PowerPoint Presentation</vt:lpstr>
      <vt:lpstr>Objectives</vt:lpstr>
      <vt:lpstr>Scope </vt:lpstr>
      <vt:lpstr>Limitations </vt:lpstr>
      <vt:lpstr>Methodology</vt:lpstr>
      <vt:lpstr>Software Development</vt:lpstr>
      <vt:lpstr>Study of Existing System</vt:lpstr>
      <vt:lpstr>Requirement Analysis </vt:lpstr>
      <vt:lpstr>PowerPoint Presentation</vt:lpstr>
      <vt:lpstr>Feasibility Analysis</vt:lpstr>
      <vt:lpstr>PowerPoint Presentation</vt:lpstr>
      <vt:lpstr>PowerPoint Presentation</vt:lpstr>
      <vt:lpstr>Tools Used</vt:lpstr>
      <vt:lpstr>Overview of System</vt:lpstr>
      <vt:lpstr>PowerPoint Presentation</vt:lpstr>
      <vt:lpstr>PowerPoint Presentation</vt:lpstr>
      <vt:lpstr>Gantt Chart for the project</vt:lpstr>
      <vt:lpstr>Expected 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AND CUSTOMER MANAGEMENT SYSTEM(SCMS)</dc:title>
  <dc:creator>Mausami Pun</dc:creator>
  <cp:lastModifiedBy>Vishal magar</cp:lastModifiedBy>
  <cp:revision>29</cp:revision>
  <dcterms:created xsi:type="dcterms:W3CDTF">2024-12-05T06:20:45Z</dcterms:created>
  <dcterms:modified xsi:type="dcterms:W3CDTF">2024-12-06T03:38:14Z</dcterms:modified>
</cp:coreProperties>
</file>